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activeX/activeX1.xml" ContentType="application/vnd.ms-office.activeX+xml"/>
  <Override PartName="/ppt/activeX/activeX1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72" r:id="rId1"/>
    <p:sldMasterId id="2147485076" r:id="rId2"/>
    <p:sldMasterId id="2147485088" r:id="rId3"/>
    <p:sldMasterId id="2147485078" r:id="rId4"/>
    <p:sldMasterId id="2147485080" r:id="rId5"/>
    <p:sldMasterId id="2147485084" r:id="rId6"/>
    <p:sldMasterId id="2147485086" r:id="rId7"/>
  </p:sldMasterIdLst>
  <p:sldIdLst>
    <p:sldId id="256" r:id="rId8"/>
    <p:sldId id="295" r:id="rId9"/>
    <p:sldId id="296" r:id="rId10"/>
    <p:sldId id="410" r:id="rId11"/>
    <p:sldId id="411" r:id="rId12"/>
    <p:sldId id="297" r:id="rId13"/>
    <p:sldId id="298" r:id="rId14"/>
    <p:sldId id="299" r:id="rId15"/>
    <p:sldId id="300" r:id="rId16"/>
    <p:sldId id="301" r:id="rId17"/>
    <p:sldId id="302" r:id="rId18"/>
    <p:sldId id="304" r:id="rId19"/>
    <p:sldId id="305" r:id="rId20"/>
    <p:sldId id="307" r:id="rId21"/>
    <p:sldId id="306" r:id="rId22"/>
    <p:sldId id="308" r:id="rId23"/>
    <p:sldId id="309" r:id="rId24"/>
    <p:sldId id="310" r:id="rId25"/>
    <p:sldId id="311" r:id="rId26"/>
    <p:sldId id="312" r:id="rId27"/>
    <p:sldId id="412" r:id="rId28"/>
    <p:sldId id="413" r:id="rId29"/>
    <p:sldId id="478" r:id="rId30"/>
    <p:sldId id="479" r:id="rId3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yB9l0h+5kFWBvEUGSKwOzw==" hashData="Rd0zGHY+RoFyYJxq2eoty5Gnz+138wxCD5NLOsT2pl9Xr5RLyglbtqTcVVEac990ZHRfU64j/exRYnZE9ueKk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FF00"/>
    <a:srgbClr val="FF9900"/>
    <a:srgbClr val="41B0B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37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2.wmf"/><Relationship Id="rId1" Type="http://schemas.openxmlformats.org/officeDocument/2006/relationships/image" Target="../media/image59.wmf"/><Relationship Id="rId4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33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35431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sz="4200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2625317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125000"/>
              </a:lnSpc>
              <a:defRPr sz="42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6858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sz="20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2pPr>
            <a:lvl3pPr marL="11430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4pPr>
            <a:lvl5pPr marL="20574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5462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3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91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325183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24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682724"/>
            <a:ext cx="12192000" cy="1605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 rotWithShape="1">
          <a:blip r:embed="rId3"/>
          <a:srcRect r="117" b="79277"/>
          <a:stretch/>
        </p:blipFill>
        <p:spPr>
          <a:xfrm flipH="1">
            <a:off x="0" y="502725"/>
            <a:ext cx="12192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1" y="1013641"/>
            <a:ext cx="2881494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r="67965"/>
          <a:stretch/>
        </p:blipFill>
        <p:spPr>
          <a:xfrm>
            <a:off x="11383653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7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7EF6-3172-4E4B-B9A2-1C5902C289B2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5F72-D721-4CB2-959B-31C196EA2B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 userDrawn="1"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/>
          <a:srcRect r="67965"/>
          <a:stretch/>
        </p:blipFill>
        <p:spPr>
          <a:xfrm>
            <a:off x="11377829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748100" y="3772292"/>
            <a:ext cx="9443900" cy="30857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3000">
                <a:schemeClr val="bg1">
                  <a:lumMod val="95000"/>
                  <a:alpha val="67000"/>
                </a:schemeClr>
              </a:gs>
              <a:gs pos="66000">
                <a:schemeClr val="bg1">
                  <a:lumMod val="85000"/>
                  <a:alpha val="34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67" y="216174"/>
            <a:ext cx="28814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5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9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 userDrawn="1"/>
        </p:nvPicPr>
        <p:blipFill rotWithShape="1">
          <a:blip r:embed="rId3"/>
          <a:srcRect l="-1" r="156" b="79277"/>
          <a:stretch/>
        </p:blipFill>
        <p:spPr>
          <a:xfrm>
            <a:off x="0" y="682724"/>
            <a:ext cx="12192000" cy="1605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 userDrawn="1"/>
        </p:nvPicPr>
        <p:blipFill rotWithShape="1">
          <a:blip r:embed="rId3"/>
          <a:srcRect r="117" b="79277"/>
          <a:stretch/>
        </p:blipFill>
        <p:spPr>
          <a:xfrm flipH="1">
            <a:off x="0" y="502725"/>
            <a:ext cx="12192000" cy="1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1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r="67965"/>
          <a:stretch/>
        </p:blipFill>
        <p:spPr>
          <a:xfrm>
            <a:off x="11383653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5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748100" y="3772292"/>
            <a:ext cx="9443900" cy="30857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3000">
                <a:schemeClr val="bg1">
                  <a:lumMod val="95000"/>
                  <a:alpha val="67000"/>
                </a:schemeClr>
              </a:gs>
              <a:gs pos="66000">
                <a:schemeClr val="bg1">
                  <a:lumMod val="85000"/>
                  <a:alpha val="34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0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7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5" Type="http://schemas.openxmlformats.org/officeDocument/2006/relationships/slide" Target="slide24.xml"/><Relationship Id="rId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11" Type="http://schemas.openxmlformats.org/officeDocument/2006/relationships/image" Target="../media/image37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wmf"/><Relationship Id="rId11" Type="http://schemas.openxmlformats.org/officeDocument/2006/relationships/image" Target="../media/image47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9.wmf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32.bin"/><Relationship Id="rId3" Type="http://schemas.openxmlformats.org/officeDocument/2006/relationships/image" Target="../media/image58.png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57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slide" Target="slide12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60.wmf"/><Relationship Id="rId4" Type="http://schemas.openxmlformats.org/officeDocument/2006/relationships/image" Target="../media/image58.png"/><Relationship Id="rId9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65.wmf"/><Relationship Id="rId3" Type="http://schemas.openxmlformats.org/officeDocument/2006/relationships/oleObject" Target="../embeddings/oleObject36.bin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1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64.wmf"/><Relationship Id="rId5" Type="http://schemas.openxmlformats.org/officeDocument/2006/relationships/image" Target="../media/image68.e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38.bin"/><Relationship Id="rId4" Type="http://schemas.openxmlformats.org/officeDocument/2006/relationships/image" Target="../media/image62.wmf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40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22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6" r="12398"/>
          <a:stretch/>
        </p:blipFill>
        <p:spPr>
          <a:xfrm rot="16200000">
            <a:off x="3817214" y="-1525408"/>
            <a:ext cx="4557562" cy="12192001"/>
          </a:xfrm>
          <a:prstGeom prst="rect">
            <a:avLst/>
          </a:prstGeom>
        </p:spPr>
      </p:pic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1155024" y="2041645"/>
            <a:ext cx="9881937" cy="2387600"/>
          </a:xfrm>
        </p:spPr>
        <p:txBody>
          <a:bodyPr anchor="ctr"/>
          <a:lstStyle/>
          <a:p>
            <a:pPr eaLnBrk="1" hangingPunct="1">
              <a:lnSpc>
                <a:spcPct val="125000"/>
              </a:lnSpc>
            </a:pPr>
            <a:r>
              <a:rPr lang="zh-CN" altLang="en-US" sz="8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近 代 物 理 学 选 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36915" y="4475980"/>
            <a:ext cx="2518154" cy="1754187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河北工业大学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应用物理系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张  辉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82217"/>
          <a:stretch/>
        </p:blipFill>
        <p:spPr>
          <a:xfrm rot="5400000">
            <a:off x="5850549" y="-5850556"/>
            <a:ext cx="490889" cy="12192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608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5.4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卢瑟福的核式模型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5" name="Text Box 1029"/>
          <p:cNvSpPr txBox="1">
            <a:spLocks noChangeArrowheads="1"/>
          </p:cNvSpPr>
          <p:nvPr/>
        </p:nvSpPr>
        <p:spPr bwMode="auto">
          <a:xfrm>
            <a:off x="885825" y="1722438"/>
            <a:ext cx="67976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原子序数为</a:t>
            </a:r>
            <a:r>
              <a:rPr kumimoji="1"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Z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的原子的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中心，有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一个带正电荷的核</a:t>
            </a:r>
            <a:r>
              <a:rPr kumimoji="1"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(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原子核</a:t>
            </a:r>
            <a:r>
              <a:rPr kumimoji="1"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),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它所带的正电量</a:t>
            </a:r>
            <a:r>
              <a:rPr kumimoji="1" lang="en-US" altLang="zh-CN" b="1" i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Z</a:t>
            </a:r>
            <a:r>
              <a:rPr kumimoji="1" lang="en-US" altLang="zh-CN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e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，它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的体积极小但质量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很大，几乎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等于整个原子的</a:t>
            </a:r>
            <a:r>
              <a:rPr kumimoji="1" lang="zh-CN" alt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质量，正常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情况下核外有</a:t>
            </a:r>
            <a:r>
              <a:rPr kumimoji="1"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Z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个电子围绕它运动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</a:p>
        </p:txBody>
      </p:sp>
      <p:sp>
        <p:nvSpPr>
          <p:cNvPr id="16" name="Rectangle 1030"/>
          <p:cNvSpPr>
            <a:spLocks noChangeArrowheads="1"/>
          </p:cNvSpPr>
          <p:nvPr/>
        </p:nvSpPr>
        <p:spPr bwMode="auto">
          <a:xfrm>
            <a:off x="885825" y="3422650"/>
            <a:ext cx="660190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定性地解释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由于原子核很小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绝大部分</a:t>
            </a:r>
            <a:r>
              <a:rPr kumimoji="1" lang="zh-TW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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粒子并不能瞄准原子核入射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而只是从原子核周围穿过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所以原子核的作用力仍然不大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因此偏转也很小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也有少数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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粒子有可能从原子核附近通过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这时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较小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受的作用力较大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就会有较大的偏转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而极少数正对原子核入射的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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由于</a:t>
            </a:r>
            <a:r>
              <a:rPr kumimoji="1" lang="en-US" altLang="zh-TW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很小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受的作用力很大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就有可能反弹回来。所以卢瑟福的核式结构模型能定性地解释</a:t>
            </a:r>
            <a:r>
              <a:rPr kumimoji="1" lang="en-US" altLang="zh-TW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粒子散射实验。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pic>
        <p:nvPicPr>
          <p:cNvPr id="19" name="Picture 1033"/>
          <p:cNvPicPr>
            <a:picLocks noChangeAspect="1" noChangeArrowheads="1"/>
          </p:cNvPicPr>
          <p:nvPr/>
        </p:nvPicPr>
        <p:blipFill>
          <a:blip r:embed="rId2" cstate="print">
            <a:lum bright="-24000" contras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94" y="4291013"/>
            <a:ext cx="2895600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96" y="991281"/>
            <a:ext cx="3810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7107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6113" y="1749425"/>
            <a:ext cx="10985500" cy="2400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设入射粒子为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粒子，在推导库仑散射公式之前，我们对散射过程作如下假设：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假定只发生单次散射；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假定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粒子与原子核之间只有库仑相互作用；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假定原子核静止；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忽略核外电子的作用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46113" y="4425950"/>
            <a:ext cx="421163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：瞄准距离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散射角度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：原子核与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粒子的位置矢量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φ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：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与入射方向的夹角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270062" y="2912726"/>
            <a:ext cx="6656400" cy="3339927"/>
            <a:chOff x="5270062" y="3292284"/>
            <a:chExt cx="6656400" cy="3339927"/>
          </a:xfrm>
        </p:grpSpPr>
        <p:sp>
          <p:nvSpPr>
            <p:cNvPr id="11" name="矩形 10"/>
            <p:cNvSpPr/>
            <p:nvPr/>
          </p:nvSpPr>
          <p:spPr>
            <a:xfrm>
              <a:off x="11273712" y="5381372"/>
              <a:ext cx="3113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607222" y="4659279"/>
              <a:ext cx="317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θ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339834" y="5413000"/>
              <a:ext cx="335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2000" b="1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940659" y="5174067"/>
              <a:ext cx="269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394330" y="5192358"/>
              <a:ext cx="3818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2000" b="1" i="0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487984" y="3292284"/>
              <a:ext cx="2968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0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HGB2X_CNKI" panose="02000500000000000000" pitchFamily="2" charset="-122"/>
                <a:ea typeface="HGB2X_CNKI" panose="02000500000000000000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0062" y="3625696"/>
              <a:ext cx="6656400" cy="3006515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0836688" y="4249612"/>
              <a:ext cx="3113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8131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46113" y="1749425"/>
            <a:ext cx="2032000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瞄准距离公式：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113" y="2495550"/>
            <a:ext cx="6348412" cy="5010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上式反应出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el-GR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对应关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系。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小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l-GR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θ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；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大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l-GR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θ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小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46113" y="3076575"/>
            <a:ext cx="43275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在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粒子入射初动能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E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一定的情况下，要得到大角散射，正电荷必须集中在很小的范围内，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粒子必须在离正电荷很近处通过。只要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足够小，</a:t>
            </a:r>
            <a:r>
              <a:rPr lang="el-GR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就可以大于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90°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，甚至达到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180°</a:t>
            </a:r>
            <a:r>
              <a: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46113" y="5380672"/>
            <a:ext cx="50427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b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是微观量，至今还不可控制，在实验中也无法测量，所以这个公式还不可能和实验值直接比较。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561500"/>
              </p:ext>
            </p:extLst>
          </p:nvPr>
        </p:nvGraphicFramePr>
        <p:xfrm>
          <a:off x="2513781" y="1685018"/>
          <a:ext cx="1308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70" name="Equation" r:id="rId3" imgW="1307880" imgH="736560" progId="Equation.DSMT4">
                  <p:embed/>
                </p:oleObj>
              </mc:Choice>
              <mc:Fallback>
                <p:oleObj name="Equation" r:id="rId3" imgW="13078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781" y="1685018"/>
                        <a:ext cx="13081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808822"/>
              </p:ext>
            </p:extLst>
          </p:nvPr>
        </p:nvGraphicFramePr>
        <p:xfrm>
          <a:off x="6953736" y="1632205"/>
          <a:ext cx="1295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71" name="Equation" r:id="rId5" imgW="1295280" imgH="850680" progId="Equation.DSMT4">
                  <p:embed/>
                </p:oleObj>
              </mc:Choice>
              <mc:Fallback>
                <p:oleObj name="Equation" r:id="rId5" imgW="129528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3736" y="1632205"/>
                        <a:ext cx="12954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8558129" y="1807096"/>
            <a:ext cx="30848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粒子动能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146472" y="1760929"/>
            <a:ext cx="30848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式中</a:t>
            </a:r>
            <a:r>
              <a:rPr lang="en-US" altLang="zh-CN" sz="2600" b="1" i="1" dirty="0" smtClean="0">
                <a:latin typeface="Times New Roman" panose="02020603050405020304" pitchFamily="18" charset="0"/>
                <a:ea typeface="HGB2X_CNKI" panose="02000500000000000000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为库伦散射因子，</a:t>
            </a:r>
            <a:endParaRPr lang="en-US" altLang="zh-CN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11688" y="2841339"/>
            <a:ext cx="6656400" cy="3339927"/>
            <a:chOff x="5270062" y="3292284"/>
            <a:chExt cx="6656400" cy="3339927"/>
          </a:xfrm>
        </p:grpSpPr>
        <p:sp>
          <p:nvSpPr>
            <p:cNvPr id="14" name="矩形 13"/>
            <p:cNvSpPr/>
            <p:nvPr/>
          </p:nvSpPr>
          <p:spPr>
            <a:xfrm>
              <a:off x="11273712" y="5381372"/>
              <a:ext cx="3113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607222" y="4659279"/>
              <a:ext cx="317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θ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339834" y="5413000"/>
              <a:ext cx="3353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2000" b="1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940659" y="5174067"/>
              <a:ext cx="269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394330" y="5192358"/>
              <a:ext cx="3818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2000" b="1" i="0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487984" y="3292284"/>
              <a:ext cx="2968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20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HGB2X_CNKI" panose="02000500000000000000" pitchFamily="2" charset="-122"/>
                <a:ea typeface="HGB2X_CNKI" panose="02000500000000000000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0062" y="3625696"/>
              <a:ext cx="6656400" cy="3006515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10836688" y="4249612"/>
              <a:ext cx="3113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9155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3" y="1679575"/>
            <a:ext cx="10372725" cy="82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25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库仑散射公式对核式模型的散射情形作了理论预言，它是否正确只有实验能给出答案，但目前瞄准距离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b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仍然无法测量。因此必须设法用可观察的量来代替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b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，才能进行相关实验。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46113" y="6151563"/>
            <a:ext cx="637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卢瑟福完成了这项工作，并推导出了著名的卢瑟福公式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70" y="2638425"/>
            <a:ext cx="6139861" cy="342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017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4" y="1584325"/>
            <a:ext cx="28009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微分散射截面公式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46113" y="2281238"/>
            <a:ext cx="62007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瞄准距离在</a:t>
            </a:r>
            <a:r>
              <a:rPr lang="en-US" altLang="zh-CN" sz="2000" i="1" dirty="0" err="1" smtClean="0">
                <a:ea typeface="方正新书宋简体" panose="03000509000000000000" pitchFamily="65" charset="-122"/>
              </a:rPr>
              <a:t>b</a:t>
            </a:r>
            <a:r>
              <a:rPr lang="en-US" altLang="zh-CN" sz="2000" dirty="0" err="1" smtClean="0">
                <a:ea typeface="方正新书宋简体" panose="03000509000000000000" pitchFamily="65" charset="-122"/>
              </a:rPr>
              <a:t>~</a:t>
            </a:r>
            <a:r>
              <a:rPr lang="en-US" altLang="zh-CN" sz="2000" i="1" dirty="0" err="1" smtClean="0">
                <a:ea typeface="方正新书宋简体" panose="03000509000000000000" pitchFamily="65" charset="-122"/>
              </a:rPr>
              <a:t>b</a:t>
            </a:r>
            <a:r>
              <a:rPr lang="en-US" altLang="zh-CN" sz="2000" i="1" dirty="0" err="1" smtClean="0">
                <a:latin typeface="Symbol" panose="05050102010706020507" pitchFamily="18" charset="2"/>
                <a:ea typeface="方正新书宋简体" panose="03000509000000000000" pitchFamily="65" charset="-122"/>
              </a:rPr>
              <a:t>-</a:t>
            </a:r>
            <a:r>
              <a:rPr lang="en-US" altLang="zh-CN" sz="2000" dirty="0" err="1" smtClean="0">
                <a:ea typeface="方正新书宋简体" panose="03000509000000000000" pitchFamily="65" charset="-122"/>
              </a:rPr>
              <a:t>d</a:t>
            </a:r>
            <a:r>
              <a:rPr lang="en-US" altLang="zh-CN" sz="2000" i="1" dirty="0" err="1" smtClean="0">
                <a:ea typeface="方正新书宋简体" panose="03000509000000000000" pitchFamily="65" charset="-122"/>
              </a:rPr>
              <a:t>b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之间的粒子，必然散射到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~</a:t>
            </a:r>
            <a:r>
              <a:rPr lang="el-GR" altLang="zh-CN" sz="2000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之间的空心圆锥体中，换句话说，通过左侧环形面积</a:t>
            </a: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d</a:t>
            </a:r>
            <a:r>
              <a:rPr lang="el-GR" altLang="zh-CN" sz="2000" i="1" dirty="0" smtClean="0">
                <a:latin typeface="Calibri" panose="020F0502020204030204" pitchFamily="34" charset="0"/>
                <a:ea typeface="方正新书宋简体" panose="03000509000000000000" pitchFamily="65" charset="-122"/>
                <a:cs typeface="Calibri" panose="020F0502020204030204" pitchFamily="34" charset="0"/>
              </a:rPr>
              <a:t>σ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的</a:t>
            </a: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粒子，必然落在右侧立体角为</a:t>
            </a:r>
            <a:r>
              <a:rPr lang="en-US" altLang="zh-CN" sz="2000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dΩ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的环形球冠上。</a:t>
            </a:r>
            <a:endParaRPr lang="zh-CN" altLang="en-US" sz="2000" dirty="0" smtClean="0">
              <a:ea typeface="方正新书宋简体" panose="03000509000000000000" pitchFamily="65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46113" y="4730750"/>
            <a:ext cx="62007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入射粒子被一个靶原子散射到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方向，</a:t>
            </a:r>
            <a:r>
              <a:rPr lang="en-US" altLang="zh-CN" sz="2000" i="1" dirty="0">
                <a:ea typeface="方正新书宋简体" panose="03000509000000000000" pitchFamily="65" charset="-122"/>
                <a:cs typeface="Calibri" panose="020F0502020204030204" pitchFamily="34" charset="0"/>
              </a:rPr>
              <a:t> </a:t>
            </a:r>
            <a:r>
              <a:rPr lang="en-US" altLang="zh-CN" sz="2000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dΩ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立体角内的概率。</a:t>
            </a:r>
            <a:r>
              <a:rPr lang="en-US" altLang="zh-CN" sz="2000" i="1" dirty="0">
                <a:ea typeface="方正新书宋简体" panose="03000509000000000000" pitchFamily="65" charset="-122"/>
                <a:cs typeface="Calibri" panose="020F0502020204030204" pitchFamily="34" charset="0"/>
              </a:rPr>
              <a:t> </a:t>
            </a: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d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σ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虽然是面积量纲，但是其具有概率意义。</a:t>
            </a:r>
            <a:endParaRPr lang="zh-CN" altLang="en-US" sz="2000" dirty="0" smtClean="0">
              <a:ea typeface="方正新书宋简体" panose="03000509000000000000" pitchFamily="65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46113" y="5746750"/>
            <a:ext cx="6096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被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每个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原子散射到</a:t>
            </a:r>
            <a:r>
              <a: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</a:t>
            </a:r>
            <a:r>
              <a: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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+d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之间的空心立体角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d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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内的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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粒子，必定打在</a:t>
            </a:r>
            <a:r>
              <a:rPr lang="en-US" altLang="zh-CN" b="1" i="1" dirty="0" err="1">
                <a:latin typeface="Times New Roman" panose="02020603050405020304" pitchFamily="18" charset="0"/>
                <a:ea typeface="方正新书宋简体" panose="03000509000000000000" pitchFamily="65" charset="-122"/>
              </a:rPr>
              <a:t>b</a:t>
            </a:r>
            <a:r>
              <a:rPr lang="en-US" altLang="zh-CN" b="1" dirty="0" err="1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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b</a:t>
            </a:r>
            <a:r>
              <a:rPr lang="en-US" altLang="zh-CN" i="1" dirty="0" err="1">
                <a:latin typeface="Symbol" panose="05050102010706020507" pitchFamily="18" charset="2"/>
                <a:ea typeface="方正新书宋简体" panose="03000509000000000000" pitchFamily="65" charset="-122"/>
              </a:rPr>
              <a:t>-</a:t>
            </a:r>
            <a:r>
              <a:rPr lang="en-US" altLang="zh-CN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d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之间的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d</a:t>
            </a:r>
            <a:r>
              <a:rPr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  <a:sym typeface="Symbol" panose="05050102010706020507" pitchFamily="18" charset="2"/>
              </a:rPr>
              <a:t>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这个环形带上 。</a:t>
            </a:r>
          </a:p>
        </p:txBody>
      </p:sp>
      <p:sp>
        <p:nvSpPr>
          <p:cNvPr id="8" name="矩形 7"/>
          <p:cNvSpPr/>
          <p:nvPr/>
        </p:nvSpPr>
        <p:spPr>
          <a:xfrm>
            <a:off x="5099434" y="4044920"/>
            <a:ext cx="1725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prstClr val="white"/>
                </a:solidFill>
                <a:ea typeface="方正新书宋简体" panose="03000509000000000000" pitchFamily="65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dΩ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=2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π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sin</a:t>
            </a:r>
            <a:r>
              <a:rPr lang="el-GR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l-GR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005125"/>
              </p:ext>
            </p:extLst>
          </p:nvPr>
        </p:nvGraphicFramePr>
        <p:xfrm>
          <a:off x="1954611" y="3686007"/>
          <a:ext cx="22987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9" name="Equation" r:id="rId3" imgW="2298600" imgH="1155600" progId="Equation.DSMT4">
                  <p:embed/>
                </p:oleObj>
              </mc:Choice>
              <mc:Fallback>
                <p:oleObj name="Equation" r:id="rId3" imgW="229860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4611" y="3686007"/>
                        <a:ext cx="22987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568" y="3466931"/>
            <a:ext cx="3947774" cy="3192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677" y="786869"/>
            <a:ext cx="4155555" cy="2302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  <p:bldP spid="4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120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3" y="1670587"/>
            <a:ext cx="10372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卢瑟福散射公式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40845" y="2016579"/>
            <a:ext cx="1157085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设有</a:t>
            </a:r>
            <a:r>
              <a:rPr lang="zh-CN" altLang="en-US" sz="2000" dirty="0">
                <a:ea typeface="方正新书宋简体" panose="03000509000000000000" pitchFamily="65" charset="-122"/>
                <a:cs typeface="Calibri" panose="020F0502020204030204" pitchFamily="34" charset="0"/>
              </a:rPr>
              <a:t>一薄膜，面积为</a:t>
            </a:r>
            <a:r>
              <a:rPr lang="en-US" altLang="zh-CN" sz="2000" i="1" dirty="0">
                <a:ea typeface="方正新书宋简体" panose="03000509000000000000" pitchFamily="65" charset="-122"/>
                <a:cs typeface="Calibri" panose="020F0502020204030204" pitchFamily="34" charset="0"/>
              </a:rPr>
              <a:t>A</a:t>
            </a:r>
            <a:r>
              <a:rPr lang="zh-CN" altLang="en-US" sz="2000" dirty="0">
                <a:ea typeface="方正新书宋简体" panose="03000509000000000000" pitchFamily="65" charset="-122"/>
                <a:cs typeface="Calibri" panose="020F0502020204030204" pitchFamily="34" charset="0"/>
              </a:rPr>
              <a:t>，厚度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为</a:t>
            </a:r>
            <a:r>
              <a:rPr lang="en-US" altLang="zh-CN" sz="2000" i="1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t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</a:t>
            </a:r>
            <a:r>
              <a:rPr lang="zh-CN" altLang="en-US" sz="2000" dirty="0">
                <a:ea typeface="方正新书宋简体" panose="03000509000000000000" pitchFamily="65" charset="-122"/>
                <a:cs typeface="Calibri" panose="020F0502020204030204" pitchFamily="34" charset="0"/>
              </a:rPr>
              <a:t>单位体积内的原子数为</a:t>
            </a:r>
            <a:r>
              <a:rPr lang="en-US" altLang="zh-CN" sz="2000" i="1" dirty="0">
                <a:ea typeface="方正新书宋简体" panose="03000509000000000000" pitchFamily="65" charset="-122"/>
                <a:cs typeface="Calibri" panose="020F0502020204030204" pitchFamily="34" charset="0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，单位面积上的原子</a:t>
            </a:r>
            <a:r>
              <a:rPr lang="zh-CN" altLang="en-US" sz="2000" dirty="0">
                <a:ea typeface="方正新书宋简体" panose="03000509000000000000" pitchFamily="65" charset="-122"/>
                <a:cs typeface="Calibri" panose="020F0502020204030204" pitchFamily="34" charset="0"/>
              </a:rPr>
              <a:t>数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是</a:t>
            </a:r>
            <a:r>
              <a:rPr lang="en-US" altLang="zh-CN" sz="2000" i="1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Nt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，薄膜中的总原子数为</a:t>
            </a:r>
            <a:r>
              <a:rPr lang="en-US" altLang="zh-CN" sz="2000" i="1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ANt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，入射</a:t>
            </a: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粒子总数为</a:t>
            </a:r>
            <a:r>
              <a:rPr lang="en-US" altLang="zh-CN" sz="2000" i="1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，散射到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~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d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 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方向上的粒子数为</a:t>
            </a:r>
            <a:r>
              <a:rPr lang="en-US" altLang="zh-CN" sz="2000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d</a:t>
            </a:r>
            <a:r>
              <a:rPr lang="en-US" altLang="zh-CN" sz="2000" i="1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，则散射在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方向的概率为</a:t>
            </a:r>
            <a:endParaRPr lang="zh-CN" altLang="en-US" sz="2000" dirty="0" smtClean="0">
              <a:ea typeface="方正新书宋简体" panose="03000509000000000000" pitchFamily="65" charset="-122"/>
              <a:cs typeface="Calibri" panose="020F0502020204030204" pitchFamily="34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413924" y="6114865"/>
            <a:ext cx="54943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l-GR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方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向计数器窗口单位面积上接收到的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粒子数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050028"/>
              </p:ext>
            </p:extLst>
          </p:nvPr>
        </p:nvGraphicFramePr>
        <p:xfrm>
          <a:off x="1371147" y="2802255"/>
          <a:ext cx="2768400" cy="73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89" name="Equation" r:id="rId3" imgW="2768400" imgH="736560" progId="Equation.DSMT4">
                  <p:embed/>
                </p:oleObj>
              </mc:Choice>
              <mc:Fallback>
                <p:oleObj name="Equation" r:id="rId3" imgW="27684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147" y="2802255"/>
                        <a:ext cx="2768400" cy="73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83516" y="3492220"/>
            <a:ext cx="7676477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粒子散射到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方向单位立体角内的概率为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5260"/>
              </p:ext>
            </p:extLst>
          </p:nvPr>
        </p:nvGraphicFramePr>
        <p:xfrm>
          <a:off x="646113" y="5605362"/>
          <a:ext cx="55499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90" name="Equation" r:id="rId5" imgW="5549760" imgH="1244520" progId="Equation.DSMT4">
                  <p:embed/>
                </p:oleObj>
              </mc:Choice>
              <mc:Fallback>
                <p:oleObj name="Equation" r:id="rId5" imgW="554976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113" y="5605362"/>
                        <a:ext cx="55499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032311"/>
              </p:ext>
            </p:extLst>
          </p:nvPr>
        </p:nvGraphicFramePr>
        <p:xfrm>
          <a:off x="992462" y="3916525"/>
          <a:ext cx="74168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91" name="Equation" r:id="rId7" imgW="7416720" imgH="1244520" progId="Equation.DSMT4">
                  <p:embed/>
                </p:oleObj>
              </mc:Choice>
              <mc:Fallback>
                <p:oleObj name="Equation" r:id="rId7" imgW="74167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2462" y="3916525"/>
                        <a:ext cx="74168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529858" y="5104263"/>
            <a:ext cx="7676477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若计数器窗口面积</a:t>
            </a:r>
            <a:r>
              <a:rPr lang="en-US" altLang="zh-CN" sz="2000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d</a:t>
            </a:r>
            <a:r>
              <a:rPr lang="en-US" altLang="zh-CN" sz="2000" i="1" dirty="0" err="1" smtClean="0">
                <a:ea typeface="方正新书宋简体" panose="03000509000000000000" pitchFamily="65" charset="-122"/>
                <a:cs typeface="Calibri" panose="020F0502020204030204" pitchFamily="34" charset="0"/>
              </a:rPr>
              <a:t>S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，距离靶核</a:t>
            </a:r>
            <a:r>
              <a:rPr lang="en-US" altLang="zh-CN" sz="2000" i="1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r</a:t>
            </a: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，则窗口张开的立体角为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514442"/>
              </p:ext>
            </p:extLst>
          </p:nvPr>
        </p:nvGraphicFramePr>
        <p:xfrm>
          <a:off x="7240998" y="5176966"/>
          <a:ext cx="1066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92" name="Equation" r:id="rId9" imgW="1066680" imgH="736560" progId="Equation.DSMT4">
                  <p:embed/>
                </p:oleObj>
              </mc:Choice>
              <mc:Fallback>
                <p:oleObj name="Equation" r:id="rId9" imgW="10666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40998" y="5176966"/>
                        <a:ext cx="10668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4383" y="3032890"/>
            <a:ext cx="3305175" cy="2981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2227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3" y="1584325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例题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2.7</a:t>
            </a:r>
            <a:endParaRPr lang="zh-CN" altLang="en-US" sz="2000" dirty="0" smtClean="0">
              <a:ea typeface="方正新书宋简体" panose="03000509000000000000" pitchFamily="65" charset="-122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6113" y="2090356"/>
            <a:ext cx="10372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一块厚度为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2.0×10</a:t>
            </a:r>
            <a:r>
              <a:rPr lang="en-US" altLang="zh-CN" sz="2000" baseline="30000" dirty="0" smtClean="0">
                <a:ea typeface="方正新书宋简体" panose="03000509000000000000" pitchFamily="65" charset="-122"/>
              </a:rPr>
              <a:t>-4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cm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的金箔（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ρ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=19.3g/cm</a:t>
            </a:r>
            <a:r>
              <a:rPr lang="en-US" altLang="zh-CN" sz="2000" baseline="30000" dirty="0" smtClean="0">
                <a:ea typeface="方正新书宋简体" panose="03000509000000000000" pitchFamily="65" charset="-122"/>
              </a:rPr>
              <a:t>3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，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M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=197g/</a:t>
            </a:r>
            <a:r>
              <a:rPr lang="en-US" altLang="zh-CN" sz="2000" dirty="0" err="1" smtClean="0">
                <a:ea typeface="方正新书宋简体" panose="03000509000000000000" pitchFamily="65" charset="-122"/>
              </a:rPr>
              <a:t>mol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）受到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粒子轰击，入射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粒子动能为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8MeV</a:t>
            </a:r>
          </a:p>
          <a:p>
            <a:pPr indent="0"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   （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a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）被散射到</a:t>
            </a:r>
            <a:r>
              <a:rPr lang="el-GR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&gt;90°</a:t>
            </a:r>
            <a:r>
              <a:rPr lang="zh-CN" altLang="en-US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粒子的比例（概率）是多少？</a:t>
            </a:r>
            <a:endParaRPr lang="en-US" altLang="zh-CN" sz="2000" dirty="0" smtClean="0"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indent="0"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   （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b</a:t>
            </a:r>
            <a:r>
              <a:rPr lang="zh-CN" altLang="en-US" sz="2000" dirty="0">
                <a:ea typeface="方正新书宋简体" panose="03000509000000000000" pitchFamily="65" charset="-122"/>
              </a:rPr>
              <a:t>）被散射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到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45°&lt;</a:t>
            </a:r>
            <a:r>
              <a:rPr lang="el-GR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en-US" altLang="zh-CN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&lt;90°</a:t>
            </a:r>
            <a:r>
              <a:rPr lang="zh-CN" altLang="en-US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之间的</a:t>
            </a:r>
            <a:r>
              <a:rPr lang="en-US" altLang="zh-CN" sz="2000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CN" altLang="en-US" sz="2000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粒子的比例（概率）是多少</a:t>
            </a:r>
            <a:r>
              <a:rPr lang="zh-CN" altLang="en-US" sz="2000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？</a:t>
            </a:r>
            <a:endParaRPr lang="zh-CN" altLang="en-US" sz="2000" dirty="0" smtClean="0">
              <a:ea typeface="方正新书宋简体" panose="03000509000000000000" pitchFamily="65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574182"/>
              </p:ext>
            </p:extLst>
          </p:nvPr>
        </p:nvGraphicFramePr>
        <p:xfrm>
          <a:off x="1157288" y="4216400"/>
          <a:ext cx="77089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5" name="Equation" r:id="rId3" imgW="7708680" imgH="1244520" progId="Equation.DSMT4">
                  <p:embed/>
                </p:oleObj>
              </mc:Choice>
              <mc:Fallback>
                <p:oleObj name="Equation" r:id="rId3" imgW="7708680" imgH="12445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7288" y="4216400"/>
                        <a:ext cx="77089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754042"/>
              </p:ext>
            </p:extLst>
          </p:nvPr>
        </p:nvGraphicFramePr>
        <p:xfrm>
          <a:off x="9285288" y="4470400"/>
          <a:ext cx="1206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6" name="Equation" r:id="rId5" imgW="1206360" imgH="736560" progId="Equation.DSMT4">
                  <p:embed/>
                </p:oleObj>
              </mc:Choice>
              <mc:Fallback>
                <p:oleObj name="Equation" r:id="rId5" imgW="1206360" imgH="73656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85288" y="4470400"/>
                        <a:ext cx="1206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337908"/>
              </p:ext>
            </p:extLst>
          </p:nvPr>
        </p:nvGraphicFramePr>
        <p:xfrm>
          <a:off x="941388" y="5486400"/>
          <a:ext cx="88138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7" name="Equation" r:id="rId7" imgW="8813520" imgH="1244520" progId="Equation.DSMT4">
                  <p:embed/>
                </p:oleObj>
              </mc:Choice>
              <mc:Fallback>
                <p:oleObj name="Equation" r:id="rId7" imgW="8813520" imgH="12445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1388" y="5486400"/>
                        <a:ext cx="88138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3251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3" y="1584325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卢瑟福公式的预言和验证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020532" y="3652378"/>
            <a:ext cx="10372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同一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粒子源，同一散射物，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（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）与              反比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909821"/>
              </p:ext>
            </p:extLst>
          </p:nvPr>
        </p:nvGraphicFramePr>
        <p:xfrm>
          <a:off x="5771356" y="3676302"/>
          <a:ext cx="800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9" name="Equation" r:id="rId3" imgW="799920" imgH="736560" progId="Equation.DSMT4">
                  <p:embed/>
                </p:oleObj>
              </mc:Choice>
              <mc:Fallback>
                <p:oleObj name="Equation" r:id="rId3" imgW="7999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1356" y="3676302"/>
                        <a:ext cx="8001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020532" y="4267124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同一散射</a:t>
            </a:r>
            <a:r>
              <a:rPr lang="zh-CN" altLang="en-US" sz="2000" dirty="0">
                <a:ea typeface="方正新书宋简体" panose="03000509000000000000" pitchFamily="65" charset="-122"/>
              </a:rPr>
              <a:t>物，同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一散射角</a:t>
            </a:r>
            <a:r>
              <a:rPr lang="el-GR" altLang="zh-CN" sz="2000" i="1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θ 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，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（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）与入射粒子动能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E</a:t>
            </a:r>
            <a:r>
              <a:rPr lang="en-US" altLang="zh-CN" sz="2000" baseline="30000" dirty="0" smtClean="0">
                <a:ea typeface="方正新书宋简体" panose="03000509000000000000" pitchFamily="65" charset="-122"/>
              </a:rPr>
              <a:t>2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反比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20532" y="4798066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同一散射角</a:t>
            </a:r>
            <a:r>
              <a:rPr lang="el-GR" altLang="zh-CN" sz="2000" i="1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θ 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，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（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）与靶厚度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t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正比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020532" y="5329009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同一</a:t>
            </a:r>
            <a:r>
              <a:rPr lang="en-US" altLang="zh-CN" sz="2000" dirty="0" smtClean="0">
                <a:ea typeface="方正新书宋简体" panose="03000509000000000000" pitchFamily="65" charset="-122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粒子源，同一散射角</a:t>
            </a:r>
            <a:r>
              <a:rPr lang="el-GR" altLang="zh-CN" sz="2000" i="1" dirty="0">
                <a:ea typeface="方正新书宋简体" panose="03000509000000000000" pitchFamily="65" charset="-122"/>
                <a:cs typeface="Times New Roman" panose="02020603050405020304" pitchFamily="18" charset="0"/>
              </a:rPr>
              <a:t>θ 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，保持</a:t>
            </a:r>
            <a:r>
              <a:rPr lang="en-US" altLang="zh-CN" sz="2000" i="1" dirty="0" err="1" smtClean="0">
                <a:ea typeface="方正新书宋简体" panose="03000509000000000000" pitchFamily="65" charset="-122"/>
              </a:rPr>
              <a:t>Nt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相同，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N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（</a:t>
            </a:r>
            <a:r>
              <a:rPr lang="el-GR" altLang="zh-CN" sz="2000" i="1" dirty="0" smtClean="0">
                <a:ea typeface="方正新书宋简体" panose="03000509000000000000" pitchFamily="65" charset="-122"/>
                <a:cs typeface="Times New Roman" panose="02020603050405020304" pitchFamily="18" charset="0"/>
              </a:rPr>
              <a:t>θ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）与原子序数</a:t>
            </a:r>
            <a:r>
              <a:rPr lang="en-US" altLang="zh-CN" sz="2000" i="1" dirty="0" smtClean="0">
                <a:ea typeface="方正新书宋简体" panose="03000509000000000000" pitchFamily="65" charset="-122"/>
              </a:rPr>
              <a:t>Z</a:t>
            </a:r>
            <a:r>
              <a:rPr lang="en-US" altLang="zh-CN" sz="2000" baseline="30000" dirty="0" smtClean="0">
                <a:ea typeface="方正新书宋简体" panose="03000509000000000000" pitchFamily="65" charset="-122"/>
              </a:rPr>
              <a:t>2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正比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725107"/>
              </p:ext>
            </p:extLst>
          </p:nvPr>
        </p:nvGraphicFramePr>
        <p:xfrm>
          <a:off x="2954338" y="2362200"/>
          <a:ext cx="55499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70" name="Equation" r:id="rId5" imgW="5549760" imgH="1244520" progId="Equation.DSMT4">
                  <p:embed/>
                </p:oleObj>
              </mc:Choice>
              <mc:Fallback>
                <p:oleObj name="Equation" r:id="rId5" imgW="554976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4338" y="2362200"/>
                        <a:ext cx="55499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9" grpId="0"/>
      <p:bldP spid="10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4275" name="内容占位符 2"/>
          <p:cNvSpPr txBox="1">
            <a:spLocks/>
          </p:cNvSpPr>
          <p:nvPr/>
        </p:nvSpPr>
        <p:spPr bwMode="auto">
          <a:xfrm>
            <a:off x="1298576" y="1284288"/>
            <a:ext cx="317403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4" y="1584325"/>
            <a:ext cx="31108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原子核上限的估计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46113" y="2281238"/>
            <a:ext cx="10701337" cy="50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能量守恒定律</a:t>
            </a:r>
            <a:endParaRPr lang="zh-CN" altLang="en-US" sz="2000" dirty="0">
              <a:ea typeface="方正新书宋简体" panose="03000509000000000000" pitchFamily="65" charset="-122"/>
              <a:cs typeface="Calibri" panose="020F0502020204030204" pitchFamily="34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46113" y="3313113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角动量守恒定律</a:t>
            </a: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621338" y="5064125"/>
            <a:ext cx="32351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当散射角为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180°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时，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m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ɑ</a:t>
            </a:r>
            <a:endParaRPr lang="zh-CN" altLang="en-US" b="1" i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6621463" y="5849938"/>
            <a:ext cx="42814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kumimoji="1" lang="zh-CN" altLang="en-US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ｍ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3.0×10</a:t>
            </a:r>
            <a:r>
              <a:rPr kumimoji="1"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-14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m           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（金）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1" i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kumimoji="1" lang="zh-CN" altLang="en-US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ｍ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1.2×10</a:t>
            </a:r>
            <a:r>
              <a:rPr kumimoji="1"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-14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m    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      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（铜） </a:t>
            </a:r>
            <a:endParaRPr kumimoji="1" lang="zh-CN" altLang="en-US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101196"/>
              </p:ext>
            </p:extLst>
          </p:nvPr>
        </p:nvGraphicFramePr>
        <p:xfrm>
          <a:off x="2424113" y="2209800"/>
          <a:ext cx="327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99" name="Equation" r:id="rId3" imgW="3276360" imgH="850680" progId="Equation.DSMT4">
                  <p:embed/>
                </p:oleObj>
              </mc:Choice>
              <mc:Fallback>
                <p:oleObj name="Equation" r:id="rId3" imgW="3276360" imgH="85068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4113" y="2209800"/>
                        <a:ext cx="3276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153807"/>
              </p:ext>
            </p:extLst>
          </p:nvPr>
        </p:nvGraphicFramePr>
        <p:xfrm>
          <a:off x="2498725" y="3325813"/>
          <a:ext cx="1816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00" name="Equation" r:id="rId5" imgW="1815840" imgH="380880" progId="Equation.DSMT4">
                  <p:embed/>
                </p:oleObj>
              </mc:Choice>
              <mc:Fallback>
                <p:oleObj name="Equation" r:id="rId5" imgW="1815840" imgH="3808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8725" y="3325813"/>
                        <a:ext cx="18161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829022"/>
              </p:ext>
            </p:extLst>
          </p:nvPr>
        </p:nvGraphicFramePr>
        <p:xfrm>
          <a:off x="2486025" y="3751263"/>
          <a:ext cx="2730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01" name="Equation" r:id="rId7" imgW="2730240" imgH="812520" progId="Equation.DSMT4">
                  <p:embed/>
                </p:oleObj>
              </mc:Choice>
              <mc:Fallback>
                <p:oleObj name="Equation" r:id="rId7" imgW="2730240" imgH="81252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6025" y="3751263"/>
                        <a:ext cx="27305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621474"/>
              </p:ext>
            </p:extLst>
          </p:nvPr>
        </p:nvGraphicFramePr>
        <p:xfrm>
          <a:off x="2554288" y="4803775"/>
          <a:ext cx="21844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02" name="Equation" r:id="rId9" imgW="2184120" imgH="1511280" progId="Equation.DSMT4">
                  <p:embed/>
                </p:oleObj>
              </mc:Choice>
              <mc:Fallback>
                <p:oleObj name="Equation" r:id="rId9" imgW="2184120" imgH="151128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54288" y="4803775"/>
                        <a:ext cx="2184400" cy="151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7437" y="1812807"/>
            <a:ext cx="5631529" cy="2532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529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5.5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卢瑟福散射理论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6113" y="1584325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lang="zh-CN" altLang="en-US" sz="2000" dirty="0" smtClean="0">
                <a:ea typeface="方正新书宋简体" panose="03000509000000000000" pitchFamily="65" charset="-122"/>
              </a:rPr>
              <a:t>粒子散射实验的意义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46113" y="2246313"/>
            <a:ext cx="84978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最重要意义是提出了原子的核式结构，即提出了以核为中心的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概念。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粒子散射实验为人类开辟了一条研究微观粒子结构的新途径。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粒子散射实验还为材料分析提供了一种手段。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646113" y="3894138"/>
            <a:ext cx="10372725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77825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ea typeface="方正新书宋简体" panose="03000509000000000000" pitchFamily="65" charset="-122"/>
              </a:rPr>
              <a:t>卢瑟福模型的困难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46113" y="4552950"/>
            <a:ext cx="25955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原子稳定性问题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原子线状光谱问题</a:t>
            </a:r>
          </a:p>
        </p:txBody>
      </p:sp>
      <p:pic>
        <p:nvPicPr>
          <p:cNvPr id="20" name="Picture 8"/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25" y="3316288"/>
            <a:ext cx="3986213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pic>
        <p:nvPicPr>
          <p:cNvPr id="39939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23705" r="24950" b="10439"/>
          <a:stretch>
            <a:fillRect/>
          </a:stretch>
        </p:blipFill>
        <p:spPr bwMode="auto">
          <a:xfrm>
            <a:off x="1869207" y="1280206"/>
            <a:ext cx="5330825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32" y="1280206"/>
            <a:ext cx="2931616" cy="5211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5632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思考题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813" y="1852613"/>
            <a:ext cx="10380662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d</a:t>
            </a:r>
            <a:r>
              <a:rPr lang="el-GR" altLang="zh-CN" sz="2000" b="1" i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σ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的物理意义？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库仑散射公式为什么不能直接检验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如果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粒子以一定的瞄准距离接近原子核时，以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90°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角散射，当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α</a:t>
            </a: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粒子以更小的瞄准距离接近原子核时，散射角的范围是什么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卢瑟福依据什么提出他的原子模型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?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卢瑟福模型与汤姆逊模型的主要区别是什么</a:t>
            </a:r>
            <a:r>
              <a:rPr lang="en-US" altLang="zh-CN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Calibri" panose="020F0502020204030204" pitchFamily="3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hlinkClick r:id="rId4" action="ppaction://hlinksldjump"/>
          </p:cNvPr>
          <p:cNvSpPr txBox="1"/>
          <p:nvPr/>
        </p:nvSpPr>
        <p:spPr>
          <a:xfrm>
            <a:off x="330310" y="524856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α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粒子散射实验</a:t>
            </a:r>
            <a:endParaRPr lang="zh-CN" altLang="en-US" sz="3200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8620" name="ShockwaveFlash1" r:id="rId2" imgW="9109080" imgH="5504040"/>
        </mc:Choice>
        <mc:Fallback>
          <p:control name="ShockwaveFlash1" r:id="rId2" imgW="9109080" imgH="5504040">
            <p:pic>
              <p:nvPicPr>
                <p:cNvPr id="1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542188" y="1109632"/>
                  <a:ext cx="9107624" cy="55046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42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瞄准距离推导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10748" y="4820430"/>
            <a:ext cx="3752459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散射过程中角动量守恒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17642" y="4760930"/>
            <a:ext cx="5204819" cy="1986683"/>
            <a:chOff x="6446952" y="4009290"/>
            <a:chExt cx="5204819" cy="19866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952" y="4009290"/>
              <a:ext cx="5204819" cy="1986683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244790" y="5398233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939246" y="4817966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θ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89702" y="5476875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1800" b="1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299860" y="5292209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291676" y="400929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F</a:t>
              </a:r>
              <a:endParaRPr kumimoji="0" lang="zh-CN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081851" y="4068790"/>
              <a:ext cx="466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F</a:t>
              </a:r>
              <a:r>
                <a:rPr kumimoji="0" lang="zh-CN" altLang="en-US" sz="1800" b="1" i="0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⊥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608281" y="481796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1800" b="1" i="0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062689" y="4241203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18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HGB2X_CNKI" panose="02000500000000000000" pitchFamily="2" charset="-122"/>
                <a:ea typeface="HGB2X_CNKI" panose="02000500000000000000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332298" y="1353968"/>
            <a:ext cx="35064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α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粒子在路径上某点所受力为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10748" y="4421995"/>
            <a:ext cx="60296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原子核对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α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粒子的作用是径向的，不产生任何力矩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327361"/>
              </p:ext>
            </p:extLst>
          </p:nvPr>
        </p:nvGraphicFramePr>
        <p:xfrm>
          <a:off x="669055" y="2555082"/>
          <a:ext cx="392430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3" name="Equation" r:id="rId4" imgW="3924000" imgH="1841400" progId="Equation.DSMT4">
                  <p:embed/>
                </p:oleObj>
              </mc:Choice>
              <mc:Fallback>
                <p:oleObj name="Equation" r:id="rId4" imgW="3924000" imgH="184140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9055" y="2555082"/>
                        <a:ext cx="3924300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330200" y="1981728"/>
            <a:ext cx="46020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该力可分解为水平和竖直方向的两个力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552966"/>
              </p:ext>
            </p:extLst>
          </p:nvPr>
        </p:nvGraphicFramePr>
        <p:xfrm>
          <a:off x="6831013" y="2000250"/>
          <a:ext cx="3263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4" name="Equation" r:id="rId6" imgW="3263760" imgH="850680" progId="Equation.DSMT4">
                  <p:embed/>
                </p:oleObj>
              </mc:Choice>
              <mc:Fallback>
                <p:oleObj name="Equation" r:id="rId6" imgW="3263760" imgH="850680" progId="Equation.DSMT4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1013" y="2000250"/>
                        <a:ext cx="32639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162328"/>
              </p:ext>
            </p:extLst>
          </p:nvPr>
        </p:nvGraphicFramePr>
        <p:xfrm>
          <a:off x="7043252" y="3996545"/>
          <a:ext cx="3022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5" name="Equation" r:id="rId8" imgW="3022560" imgH="850680" progId="Equation.DSMT4">
                  <p:embed/>
                </p:oleObj>
              </mc:Choice>
              <mc:Fallback>
                <p:oleObj name="Equation" r:id="rId8" imgW="3022560" imgH="85068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43252" y="3996545"/>
                        <a:ext cx="3022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270345"/>
              </p:ext>
            </p:extLst>
          </p:nvPr>
        </p:nvGraphicFramePr>
        <p:xfrm>
          <a:off x="3914136" y="1208341"/>
          <a:ext cx="1955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6" name="Equation" r:id="rId10" imgW="1955520" imgH="850680" progId="Equation.DSMT4">
                  <p:embed/>
                </p:oleObj>
              </mc:Choice>
              <mc:Fallback>
                <p:oleObj name="Equation" r:id="rId10" imgW="19555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14136" y="1208341"/>
                        <a:ext cx="19558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128836"/>
              </p:ext>
            </p:extLst>
          </p:nvPr>
        </p:nvGraphicFramePr>
        <p:xfrm>
          <a:off x="544513" y="5360019"/>
          <a:ext cx="2235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7" name="Equation" r:id="rId12" imgW="2234880" imgH="419040" progId="Equation.DSMT4">
                  <p:embed/>
                </p:oleObj>
              </mc:Choice>
              <mc:Fallback>
                <p:oleObj name="Equation" r:id="rId12" imgW="2234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4513" y="5360019"/>
                        <a:ext cx="2235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2954718" y="5298873"/>
            <a:ext cx="4936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490651"/>
              </p:ext>
            </p:extLst>
          </p:nvPr>
        </p:nvGraphicFramePr>
        <p:xfrm>
          <a:off x="530024" y="5779119"/>
          <a:ext cx="1981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8" name="Equation" r:id="rId14" imgW="1981080" imgH="736560" progId="Equation.DSMT4">
                  <p:embed/>
                </p:oleObj>
              </mc:Choice>
              <mc:Fallback>
                <p:oleObj name="Equation" r:id="rId14" imgW="19810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0024" y="5779119"/>
                        <a:ext cx="1981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右箭头 5"/>
          <p:cNvSpPr/>
          <p:nvPr/>
        </p:nvSpPr>
        <p:spPr>
          <a:xfrm>
            <a:off x="2779713" y="6000145"/>
            <a:ext cx="645847" cy="29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363723"/>
              </p:ext>
            </p:extLst>
          </p:nvPr>
        </p:nvGraphicFramePr>
        <p:xfrm>
          <a:off x="3752850" y="5740400"/>
          <a:ext cx="1587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9" name="Equation" r:id="rId16" imgW="1587240" imgH="812520" progId="Equation.DSMT4">
                  <p:embed/>
                </p:oleObj>
              </mc:Choice>
              <mc:Fallback>
                <p:oleObj name="Equation" r:id="rId16" imgW="158724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52850" y="5740400"/>
                        <a:ext cx="15875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6647502" y="1389018"/>
            <a:ext cx="37524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α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粒子在竖直方向的运动符合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776484"/>
              </p:ext>
            </p:extLst>
          </p:nvPr>
        </p:nvGraphicFramePr>
        <p:xfrm>
          <a:off x="6792913" y="3036063"/>
          <a:ext cx="3340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10" name="Equation" r:id="rId18" imgW="3340080" imgH="850680" progId="Equation.DSMT4">
                  <p:embed/>
                </p:oleObj>
              </mc:Choice>
              <mc:Fallback>
                <p:oleObj name="Equation" r:id="rId18" imgW="334008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92913" y="3036063"/>
                        <a:ext cx="3340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01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瞄准距离推导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  <a:hlinkClick r:id="" action="ppaction://noaction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17440" y="4794025"/>
            <a:ext cx="5204819" cy="1986683"/>
            <a:chOff x="6446952" y="4009290"/>
            <a:chExt cx="5204819" cy="1986683"/>
          </a:xfrm>
        </p:grpSpPr>
        <p:pic>
          <p:nvPicPr>
            <p:cNvPr id="8" name="图片 7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952" y="4009290"/>
              <a:ext cx="5204819" cy="1986683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244790" y="5398233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939246" y="4817966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θ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89702" y="5476875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altLang="zh-CN" sz="1800" b="1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299860" y="5292209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291676" y="400929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F</a:t>
              </a:r>
              <a:endParaRPr kumimoji="0" lang="zh-CN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081851" y="4068790"/>
              <a:ext cx="466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F</a:t>
              </a:r>
              <a:r>
                <a:rPr kumimoji="0" lang="zh-CN" altLang="en-US" sz="1800" b="1" i="0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⊥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608281" y="481796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1800" b="1" i="0" u="none" strike="noStrike" kern="120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方正新书宋简体" panose="03000509000000000000" pitchFamily="65" charset="-122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800" b="1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062689" y="4241203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HGB2X_CNKI" panose="02000500000000000000" pitchFamily="2" charset="-122"/>
                  <a:ea typeface="HGB2X_CNKI" panose="02000500000000000000" pitchFamily="2" charset="-122"/>
                  <a:cs typeface="Times New Roman" panose="02020603050405020304" pitchFamily="18" charset="0"/>
                </a:rPr>
                <a:t>v</a:t>
              </a:r>
              <a:endParaRPr kumimoji="0" lang="zh-CN" altLang="en-US" sz="1800" b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HGB2X_CNKI" panose="02000500000000000000" pitchFamily="2" charset="-122"/>
                <a:ea typeface="HGB2X_CNKI" panose="02000500000000000000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275713"/>
              </p:ext>
            </p:extLst>
          </p:nvPr>
        </p:nvGraphicFramePr>
        <p:xfrm>
          <a:off x="530024" y="2566439"/>
          <a:ext cx="49657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79" name="Equation" r:id="rId5" imgW="4965480" imgH="901440" progId="Equation.DSMT4">
                  <p:embed/>
                </p:oleObj>
              </mc:Choice>
              <mc:Fallback>
                <p:oleObj name="Equation" r:id="rId5" imgW="4965480" imgH="901440" progId="Equation.DSMT4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0024" y="2566439"/>
                        <a:ext cx="49657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10748" y="1993196"/>
            <a:ext cx="2854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α</a:t>
            </a: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粒子在入射及出射时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11974"/>
              </p:ext>
            </p:extLst>
          </p:nvPr>
        </p:nvGraphicFramePr>
        <p:xfrm>
          <a:off x="530024" y="1223255"/>
          <a:ext cx="3022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80" name="Equation" r:id="rId7" imgW="3022560" imgH="850680" progId="Equation.DSMT4">
                  <p:embed/>
                </p:oleObj>
              </mc:Choice>
              <mc:Fallback>
                <p:oleObj name="Equation" r:id="rId7" imgW="3022560" imgH="85068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0024" y="1223255"/>
                        <a:ext cx="30226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540227"/>
              </p:ext>
            </p:extLst>
          </p:nvPr>
        </p:nvGraphicFramePr>
        <p:xfrm>
          <a:off x="530024" y="3573996"/>
          <a:ext cx="4394201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81" name="Equation" r:id="rId9" imgW="4394160" imgH="2743200" progId="Equation.DSMT4">
                  <p:embed/>
                </p:oleObj>
              </mc:Choice>
              <mc:Fallback>
                <p:oleObj name="Equation" r:id="rId9" imgW="4394160" imgH="274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024" y="3573996"/>
                        <a:ext cx="4394201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25320"/>
              </p:ext>
            </p:extLst>
          </p:nvPr>
        </p:nvGraphicFramePr>
        <p:xfrm>
          <a:off x="6018585" y="1256846"/>
          <a:ext cx="568960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82" name="Equation" r:id="rId11" imgW="5689440" imgH="3035160" progId="Equation.DSMT4">
                  <p:embed/>
                </p:oleObj>
              </mc:Choice>
              <mc:Fallback>
                <p:oleObj name="Equation" r:id="rId11" imgW="5689440" imgH="303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18585" y="1256846"/>
                        <a:ext cx="5689600" cy="303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32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335431" y="478818"/>
            <a:ext cx="3938395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微分散射公式</a:t>
            </a:r>
            <a:endParaRPr lang="zh-CN" altLang="en-US" b="1" dirty="0">
              <a:latin typeface="方正新书宋简体" panose="03000509000000000000" pitchFamily="65" charset="-122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368943" y="1109064"/>
            <a:ext cx="2854702" cy="5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入射圆环面积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20127"/>
              </p:ext>
            </p:extLst>
          </p:nvPr>
        </p:nvGraphicFramePr>
        <p:xfrm>
          <a:off x="2135836" y="1246363"/>
          <a:ext cx="1612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69" name="Equation" r:id="rId3" imgW="1612800" imgH="279360" progId="Equation.DSMT4">
                  <p:embed/>
                </p:oleObj>
              </mc:Choice>
              <mc:Fallback>
                <p:oleObj name="Equation" r:id="rId3" imgW="1612800" imgH="27936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836" y="1246363"/>
                        <a:ext cx="1612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389" y="1333500"/>
            <a:ext cx="2514600" cy="1752600"/>
          </a:xfrm>
          <a:prstGeom prst="rect">
            <a:avLst/>
          </a:prstGeom>
        </p:spPr>
      </p:pic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68943" y="1562007"/>
            <a:ext cx="2854702" cy="5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空心圆锥锥面面积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909951"/>
              </p:ext>
            </p:extLst>
          </p:nvPr>
        </p:nvGraphicFramePr>
        <p:xfrm>
          <a:off x="386167" y="3071259"/>
          <a:ext cx="32131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70" name="Equation" r:id="rId6" imgW="3213000" imgH="1130040" progId="Equation.DSMT4">
                  <p:embed/>
                </p:oleObj>
              </mc:Choice>
              <mc:Fallback>
                <p:oleObj name="Equation" r:id="rId6" imgW="3213000" imgH="113004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6167" y="3071259"/>
                        <a:ext cx="32131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109" y="3402152"/>
            <a:ext cx="4399066" cy="3049910"/>
          </a:xfrm>
          <a:prstGeom prst="rect">
            <a:avLst/>
          </a:prstGeom>
        </p:spPr>
      </p:pic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386167" y="4262441"/>
            <a:ext cx="33625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将瞄准距离公式两侧微分，</a:t>
            </a:r>
            <a:endParaRPr kumimoji="0" lang="en-US" altLang="zh-CN" sz="2000" b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并带入入射圆环面积公式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734988"/>
              </p:ext>
            </p:extLst>
          </p:nvPr>
        </p:nvGraphicFramePr>
        <p:xfrm>
          <a:off x="506413" y="5505470"/>
          <a:ext cx="1397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71" name="Equation" r:id="rId10" imgW="1396800" imgH="736560" progId="Equation.DSMT4">
                  <p:embed/>
                </p:oleObj>
              </mc:Choice>
              <mc:Fallback>
                <p:oleObj name="Equation" r:id="rId10" imgW="13968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6413" y="5505470"/>
                        <a:ext cx="1397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363177"/>
              </p:ext>
            </p:extLst>
          </p:nvPr>
        </p:nvGraphicFramePr>
        <p:xfrm>
          <a:off x="2304628" y="5419635"/>
          <a:ext cx="2349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72" name="Equation" r:id="rId12" imgW="2349360" imgH="1117440" progId="Equation.DSMT4">
                  <p:embed/>
                </p:oleObj>
              </mc:Choice>
              <mc:Fallback>
                <p:oleObj name="Equation" r:id="rId12" imgW="234936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04628" y="5419635"/>
                        <a:ext cx="23495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243088"/>
              </p:ext>
            </p:extLst>
          </p:nvPr>
        </p:nvGraphicFramePr>
        <p:xfrm>
          <a:off x="368943" y="2139261"/>
          <a:ext cx="248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73" name="Equation" r:id="rId14" imgW="2489040" imgH="330120" progId="Equation.DSMT4">
                  <p:embed/>
                </p:oleObj>
              </mc:Choice>
              <mc:Fallback>
                <p:oleObj name="Equation" r:id="rId14" imgW="24890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8943" y="2139261"/>
                        <a:ext cx="248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335431" y="2439946"/>
            <a:ext cx="2854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l-GR" altLang="zh-CN" sz="20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φ</a:t>
            </a: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从</a:t>
            </a:r>
            <a:r>
              <a:rPr kumimoji="0" lang="en-US" altLang="zh-CN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0~2π</a:t>
            </a:r>
            <a:r>
              <a:rPr kumimoji="0" lang="zh-CN" altLang="en-US" sz="2000" b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取值，故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039649"/>
              </p:ext>
            </p:extLst>
          </p:nvPr>
        </p:nvGraphicFramePr>
        <p:xfrm>
          <a:off x="4851400" y="1246188"/>
          <a:ext cx="4318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74" name="Equation" r:id="rId16" imgW="4317840" imgH="5143320" progId="Equation.DSMT4">
                  <p:embed/>
                </p:oleObj>
              </mc:Choice>
              <mc:Fallback>
                <p:oleObj name="Equation" r:id="rId16" imgW="4317840" imgH="5143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1400" y="1246188"/>
                        <a:ext cx="4318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连接符 35"/>
          <p:cNvCxnSpPr/>
          <p:nvPr/>
        </p:nvCxnSpPr>
        <p:spPr>
          <a:xfrm>
            <a:off x="3914775" y="1246363"/>
            <a:ext cx="0" cy="393274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1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096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原子的基本性质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71525" y="1758950"/>
            <a:ext cx="64230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原子是很小的。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71525" y="2178050"/>
            <a:ext cx="64230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原子是稳定的。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771525" y="2640013"/>
            <a:ext cx="64230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原子内包含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有带负电的粒子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电子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71525" y="3132138"/>
            <a:ext cx="64230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原子吸收或辐射电磁能量。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46113" y="5729288"/>
            <a:ext cx="10801350" cy="96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原子是最小单位么？原子内部有什么？电子从哪来，在原子内部是怎样的存在？原子内部的正电成分是什么？正负电荷如何和平共处而不相互湮灭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……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298575" y="377825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道尔顿原子理论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923925" y="4157663"/>
            <a:ext cx="1080135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1.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一定质量的某种元素，由极大数目的该元素的原子所构成；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2.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每种元素的原子，都具有相同的质量，不同元素的原子，质量也不相同；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两种可以化合的元素，它们的原子可能按几种不同的比率化合成几种化合物的分子。</a:t>
            </a:r>
          </a:p>
        </p:txBody>
      </p:sp>
      <p:pic>
        <p:nvPicPr>
          <p:cNvPr id="362498" name="Picture 2" descr="https://gimg2.baidu.com/image_search/src=http%3A%2F%2Fimg.tukuppt.com%2Fpng_preview%2F00%2F17%2F80%2FXRibORqHbw.jpg%21%2Ffw%2F780&amp;refer=http%3A%2F%2Fimg.tukuppt.com&amp;app=2002&amp;size=f9999,10000&amp;q=a80&amp;n=0&amp;g=0n&amp;fmt=jpeg?sec=1647866841&amp;t=5be9f614e411594148efabbf87c731f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65"/>
          <a:stretch/>
        </p:blipFill>
        <p:spPr bwMode="auto">
          <a:xfrm>
            <a:off x="8187888" y="711659"/>
            <a:ext cx="3537388" cy="391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470" y="936623"/>
            <a:ext cx="2858133" cy="287153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17" y="4247806"/>
            <a:ext cx="3221770" cy="21571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59" y="107952"/>
            <a:ext cx="9860682" cy="6602369"/>
          </a:xfrm>
          <a:prstGeom prst="rect">
            <a:avLst/>
          </a:prstGeom>
        </p:spPr>
      </p:pic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096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原子的基本性质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71525" y="1758950"/>
            <a:ext cx="6423025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原子的质量和大小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71525" y="2178050"/>
            <a:ext cx="85883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子序数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Z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化学元素在周期表中的排列位置的序号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  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Z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原子核中质子的数目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中性原子核外电子数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771525" y="4589837"/>
            <a:ext cx="110820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引入阿夫加得罗常数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——12g</a:t>
            </a:r>
            <a:r>
              <a:rPr lang="en-US" altLang="zh-CN" b="1" baseline="30000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12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中所含的原子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数，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A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=6.02×10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23 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mol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-1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771525" y="3159497"/>
            <a:ext cx="10404475" cy="96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相对原子质量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自然界广泛存在的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12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C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质量的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1/12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作为标准，记为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1u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，其他原子与之相比得到的数值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815982"/>
              </p:ext>
            </p:extLst>
          </p:nvPr>
        </p:nvGraphicFramePr>
        <p:xfrm>
          <a:off x="1538288" y="5173663"/>
          <a:ext cx="39243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4" name="Equation" r:id="rId5" imgW="3924000" imgH="774360" progId="Equation.DSMT4">
                  <p:embed/>
                </p:oleObj>
              </mc:Choice>
              <mc:Fallback>
                <p:oleObj name="Equation" r:id="rId5" imgW="39240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8288" y="5173663"/>
                        <a:ext cx="3924300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771525" y="5964522"/>
            <a:ext cx="1108207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  C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原子的质量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12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u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=1.99×10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-26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kg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H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子的质量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u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=1.67×10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-27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kg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7185" y="4227254"/>
            <a:ext cx="10404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  <a:r>
              <a:rPr lang="en-US" altLang="zh-CN" sz="2000" b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12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C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的质量为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12u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，相对原子质量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12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，氢原子质量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1.008u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，相对原子质量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13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1" grpId="0"/>
      <p:bldP spid="1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096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原子的基本性质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71525" y="1758950"/>
            <a:ext cx="6423025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原子的质量和大小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771525" y="2178050"/>
            <a:ext cx="104834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假定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1mol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某元素的质量数为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A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，其密度为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ρ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，且假设该元素原子是球形的且密堆积，那么单个原子的半径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34091" r="9560" b="23760"/>
          <a:stretch/>
        </p:blipFill>
        <p:spPr>
          <a:xfrm>
            <a:off x="5846617" y="4740201"/>
            <a:ext cx="6345383" cy="2117799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44641"/>
              </p:ext>
            </p:extLst>
          </p:nvPr>
        </p:nvGraphicFramePr>
        <p:xfrm>
          <a:off x="2725738" y="3194050"/>
          <a:ext cx="2514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55" name="Equation" r:id="rId4" imgW="2514600" imgH="838080" progId="Equation.DSMT4">
                  <p:embed/>
                </p:oleObj>
              </mc:Choice>
              <mc:Fallback>
                <p:oleObj name="Equation" r:id="rId4" imgW="25146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5738" y="3194050"/>
                        <a:ext cx="25146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393690"/>
              </p:ext>
            </p:extLst>
          </p:nvPr>
        </p:nvGraphicFramePr>
        <p:xfrm>
          <a:off x="6013233" y="3169353"/>
          <a:ext cx="1968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56" name="Equation" r:id="rId6" imgW="1968480" imgH="888840" progId="Equation.DSMT4">
                  <p:embed/>
                </p:oleObj>
              </mc:Choice>
              <mc:Fallback>
                <p:oleObj name="Equation" r:id="rId6" imgW="196848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3233" y="3169353"/>
                        <a:ext cx="19685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46925"/>
              </p:ext>
            </p:extLst>
          </p:nvPr>
        </p:nvGraphicFramePr>
        <p:xfrm>
          <a:off x="1697547" y="4447308"/>
          <a:ext cx="3137688" cy="2258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844">
                  <a:extLst>
                    <a:ext uri="{9D8B030D-6E8A-4147-A177-3AD203B41FA5}">
                      <a16:colId xmlns:a16="http://schemas.microsoft.com/office/drawing/2014/main" val="731199939"/>
                    </a:ext>
                  </a:extLst>
                </a:gridCol>
                <a:gridCol w="1568844">
                  <a:extLst>
                    <a:ext uri="{9D8B030D-6E8A-4147-A177-3AD203B41FA5}">
                      <a16:colId xmlns:a16="http://schemas.microsoft.com/office/drawing/2014/main" val="2220123738"/>
                    </a:ext>
                  </a:extLst>
                </a:gridCol>
              </a:tblGrid>
              <a:tr h="415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1.56Å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69095"/>
                  </a:ext>
                </a:extLst>
              </a:tr>
              <a:tr h="6142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Au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1.74Å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61665"/>
                  </a:ext>
                </a:extLst>
              </a:tr>
              <a:tr h="6142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Ag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1.65Å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08034"/>
                  </a:ext>
                </a:extLst>
              </a:tr>
              <a:tr h="6142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Cu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1.45Å</a:t>
                      </a:r>
                      <a:endParaRPr lang="zh-CN" altLang="en-US" sz="2000" b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983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2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1987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5.2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汤姆逊的原子模型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——Plum Pudding Model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900113" y="2027238"/>
            <a:ext cx="5953125" cy="1544637"/>
            <a:chOff x="1666009" y="2895600"/>
            <a:chExt cx="5952404" cy="1544638"/>
          </a:xfrm>
        </p:grpSpPr>
        <p:grpSp>
          <p:nvGrpSpPr>
            <p:cNvPr id="41994" name="Group 10"/>
            <p:cNvGrpSpPr>
              <a:grpSpLocks/>
            </p:cNvGrpSpPr>
            <p:nvPr/>
          </p:nvGrpSpPr>
          <p:grpSpPr bwMode="auto">
            <a:xfrm>
              <a:off x="1666009" y="3027362"/>
              <a:ext cx="4311650" cy="1281113"/>
              <a:chOff x="2710" y="723"/>
              <a:chExt cx="5904" cy="1698"/>
            </a:xfrm>
          </p:grpSpPr>
          <p:grpSp>
            <p:nvGrpSpPr>
              <p:cNvPr id="41996" name="Group 11"/>
              <p:cNvGrpSpPr>
                <a:grpSpLocks/>
              </p:cNvGrpSpPr>
              <p:nvPr/>
            </p:nvGrpSpPr>
            <p:grpSpPr bwMode="auto">
              <a:xfrm>
                <a:off x="2710" y="827"/>
                <a:ext cx="1774" cy="1540"/>
                <a:chOff x="2736" y="2125"/>
                <a:chExt cx="940" cy="792"/>
              </a:xfrm>
            </p:grpSpPr>
            <p:sp>
              <p:nvSpPr>
                <p:cNvPr id="42010" name="Oval 12"/>
                <p:cNvSpPr>
                  <a:spLocks noChangeArrowheads="1"/>
                </p:cNvSpPr>
                <p:nvPr/>
              </p:nvSpPr>
              <p:spPr bwMode="auto">
                <a:xfrm>
                  <a:off x="2736" y="2125"/>
                  <a:ext cx="940" cy="79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3300"/>
                    </a:gs>
                    <a:gs pos="100000">
                      <a:srgbClr val="FFB1B3"/>
                    </a:gs>
                  </a:gsLst>
                  <a:path path="shape">
                    <a:fillToRect l="50000" t="50000" r="50000" b="50000"/>
                  </a:path>
                </a:gradFill>
                <a:ln w="57150" cap="sq">
                  <a:solidFill>
                    <a:srgbClr val="33CC3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11" name="Oval 13"/>
                <p:cNvSpPr>
                  <a:spLocks noChangeArrowheads="1"/>
                </p:cNvSpPr>
                <p:nvPr/>
              </p:nvSpPr>
              <p:spPr bwMode="auto">
                <a:xfrm>
                  <a:off x="3186" y="2485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</p:grpSp>
          <p:grpSp>
            <p:nvGrpSpPr>
              <p:cNvPr id="41997" name="Group 14"/>
              <p:cNvGrpSpPr>
                <a:grpSpLocks/>
              </p:cNvGrpSpPr>
              <p:nvPr/>
            </p:nvGrpSpPr>
            <p:grpSpPr bwMode="auto">
              <a:xfrm>
                <a:off x="4797" y="827"/>
                <a:ext cx="1669" cy="1568"/>
                <a:chOff x="2777" y="3168"/>
                <a:chExt cx="892" cy="828"/>
              </a:xfrm>
            </p:grpSpPr>
            <p:sp>
              <p:nvSpPr>
                <p:cNvPr id="42006" name="Oval 15"/>
                <p:cNvSpPr>
                  <a:spLocks noChangeArrowheads="1"/>
                </p:cNvSpPr>
                <p:nvPr/>
              </p:nvSpPr>
              <p:spPr bwMode="auto">
                <a:xfrm>
                  <a:off x="2777" y="3168"/>
                  <a:ext cx="892" cy="82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3300"/>
                    </a:gs>
                    <a:gs pos="100000">
                      <a:srgbClr val="FFB1B3"/>
                    </a:gs>
                  </a:gsLst>
                  <a:path path="shape">
                    <a:fillToRect l="50000" t="50000" r="50000" b="50000"/>
                  </a:path>
                </a:gradFill>
                <a:ln w="57150" cap="sq">
                  <a:solidFill>
                    <a:srgbClr val="33CC3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7" name="Oval 16"/>
                <p:cNvSpPr>
                  <a:spLocks noChangeArrowheads="1"/>
                </p:cNvSpPr>
                <p:nvPr/>
              </p:nvSpPr>
              <p:spPr bwMode="auto">
                <a:xfrm>
                  <a:off x="3186" y="3456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8" name="Oval 17"/>
                <p:cNvSpPr>
                  <a:spLocks noChangeArrowheads="1"/>
                </p:cNvSpPr>
                <p:nvPr/>
              </p:nvSpPr>
              <p:spPr bwMode="auto">
                <a:xfrm>
                  <a:off x="3063" y="3672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9" name="Oval 18"/>
                <p:cNvSpPr>
                  <a:spLocks noChangeArrowheads="1"/>
                </p:cNvSpPr>
                <p:nvPr/>
              </p:nvSpPr>
              <p:spPr bwMode="auto">
                <a:xfrm>
                  <a:off x="3308" y="3672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</p:grpSp>
          <p:grpSp>
            <p:nvGrpSpPr>
              <p:cNvPr id="41998" name="Group 19"/>
              <p:cNvGrpSpPr>
                <a:grpSpLocks/>
              </p:cNvGrpSpPr>
              <p:nvPr/>
            </p:nvGrpSpPr>
            <p:grpSpPr bwMode="auto">
              <a:xfrm>
                <a:off x="6884" y="723"/>
                <a:ext cx="1730" cy="1698"/>
                <a:chOff x="4052" y="3204"/>
                <a:chExt cx="892" cy="828"/>
              </a:xfrm>
            </p:grpSpPr>
            <p:sp>
              <p:nvSpPr>
                <p:cNvPr id="41999" name="Oval 20"/>
                <p:cNvSpPr>
                  <a:spLocks noChangeArrowheads="1"/>
                </p:cNvSpPr>
                <p:nvPr/>
              </p:nvSpPr>
              <p:spPr bwMode="auto">
                <a:xfrm>
                  <a:off x="4052" y="3204"/>
                  <a:ext cx="892" cy="82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3300"/>
                    </a:gs>
                    <a:gs pos="100000">
                      <a:srgbClr val="FFB1B3"/>
                    </a:gs>
                  </a:gsLst>
                  <a:path path="shape">
                    <a:fillToRect l="50000" t="50000" r="50000" b="50000"/>
                  </a:path>
                </a:gradFill>
                <a:ln w="57150" cap="sq">
                  <a:solidFill>
                    <a:srgbClr val="33CC3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0" name="Oval 21"/>
                <p:cNvSpPr>
                  <a:spLocks noChangeArrowheads="1"/>
                </p:cNvSpPr>
                <p:nvPr/>
              </p:nvSpPr>
              <p:spPr bwMode="auto">
                <a:xfrm>
                  <a:off x="4453" y="3348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1" name="Oval 22"/>
                <p:cNvSpPr>
                  <a:spLocks noChangeArrowheads="1"/>
                </p:cNvSpPr>
                <p:nvPr/>
              </p:nvSpPr>
              <p:spPr bwMode="auto">
                <a:xfrm>
                  <a:off x="4249" y="3420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2" name="Oval 23"/>
                <p:cNvSpPr>
                  <a:spLocks noChangeArrowheads="1"/>
                </p:cNvSpPr>
                <p:nvPr/>
              </p:nvSpPr>
              <p:spPr bwMode="auto">
                <a:xfrm>
                  <a:off x="4431" y="3816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3" name="Oval 24"/>
                <p:cNvSpPr>
                  <a:spLocks noChangeArrowheads="1"/>
                </p:cNvSpPr>
                <p:nvPr/>
              </p:nvSpPr>
              <p:spPr bwMode="auto">
                <a:xfrm>
                  <a:off x="4658" y="3456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4" name="Oval 25"/>
                <p:cNvSpPr>
                  <a:spLocks noChangeArrowheads="1"/>
                </p:cNvSpPr>
                <p:nvPr/>
              </p:nvSpPr>
              <p:spPr bwMode="auto">
                <a:xfrm>
                  <a:off x="4249" y="3672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  <p:sp>
              <p:nvSpPr>
                <p:cNvPr id="42005" name="Oval 26"/>
                <p:cNvSpPr>
                  <a:spLocks noChangeArrowheads="1"/>
                </p:cNvSpPr>
                <p:nvPr/>
              </p:nvSpPr>
              <p:spPr bwMode="auto">
                <a:xfrm>
                  <a:off x="4658" y="3708"/>
                  <a:ext cx="104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50000">
                      <a:srgbClr val="00000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/>
                <a:lstStyle>
                  <a:lvl1pPr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20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6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ts val="1000"/>
                    </a:spcBef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ts val="1000"/>
                    </a:spcBef>
                    <a:spcAft>
                      <a:spcPct val="0"/>
                    </a:spcAft>
                    <a:buClr>
                      <a:srgbClr val="8AD0D6"/>
                    </a:buClr>
                    <a:buSzPct val="80000"/>
                    <a:buFont typeface="Wingdings 3" panose="05040102010807070707" pitchFamily="18" charset="2"/>
                    <a:buChar char=""/>
                    <a:defRPr sz="14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1" lang="zh-CN" altLang="en-US" sz="2800" b="1" dirty="0">
                    <a:latin typeface="Times New Roman" panose="02020603050405020304" pitchFamily="18" charset="0"/>
                    <a:ea typeface="方正新书宋简体" panose="03000509000000000000" pitchFamily="65" charset="-122"/>
                  </a:endParaRPr>
                </a:p>
              </p:txBody>
            </p:sp>
          </p:grpSp>
        </p:grpSp>
        <p:pic>
          <p:nvPicPr>
            <p:cNvPr id="41995" name="Picture 28" descr="cp1-2-qiu副本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375" y="2895600"/>
              <a:ext cx="1316038" cy="154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771525" y="3875088"/>
            <a:ext cx="70977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该模型对原子发光现象的解释－电子在其平衡位置作简谐振动的结果，原子所发出的光的频率就相当于这些振动的频率。</a:t>
            </a: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79463" y="5019675"/>
            <a:ext cx="7089775" cy="96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电子在金属膜上的散射实验证明，电子很容易穿透原子，而原子也不是一个实心球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“原子是十分空虚的”</a:t>
            </a: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8405813" y="1406525"/>
            <a:ext cx="2947987" cy="4659313"/>
            <a:chOff x="8406188" y="1406955"/>
            <a:chExt cx="2948385" cy="4658849"/>
          </a:xfrm>
        </p:grpSpPr>
        <p:pic>
          <p:nvPicPr>
            <p:cNvPr id="41992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19"/>
            <a:stretch>
              <a:fillRect/>
            </a:stretch>
          </p:blipFill>
          <p:spPr bwMode="auto">
            <a:xfrm>
              <a:off x="8406188" y="1406955"/>
              <a:ext cx="2948385" cy="3617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3" name="矩形 35"/>
            <p:cNvSpPr>
              <a:spLocks noChangeArrowheads="1"/>
            </p:cNvSpPr>
            <p:nvPr/>
          </p:nvSpPr>
          <p:spPr bwMode="auto">
            <a:xfrm>
              <a:off x="8651076" y="5050141"/>
              <a:ext cx="245860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  <a:buClrTx/>
                <a:buSzTx/>
                <a:buFont typeface="Wingdings 3" panose="05040102010807070707" pitchFamily="18" charset="2"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Ernest Rutherford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  <a:buClrTx/>
                <a:buSzTx/>
                <a:buFont typeface="Wingdings 3" panose="05040102010807070707" pitchFamily="18" charset="2"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1871</a:t>
              </a:r>
              <a:r>
                <a:rPr lang="zh-CN" altLang="en-US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－</a:t>
              </a:r>
              <a:r>
                <a:rPr lang="en-US" altLang="zh-CN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1937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3011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5.3 α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粒子散射实验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71525" y="1758950"/>
            <a:ext cx="6423025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盖革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马斯顿实验</a:t>
            </a: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16150" y="4521200"/>
            <a:ext cx="53292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放射源；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F: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散射箔； 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S: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闪烁屏；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B: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金属匣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711825" y="1284288"/>
            <a:ext cx="60547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α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放射性元素发射出的高速带电粒子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其速度约为光速的十分之一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带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+2e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的电荷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质量约为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</a:t>
            </a:r>
            <a:r>
              <a:rPr lang="en-US" altLang="zh-TW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散射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一个运动粒子受到另一个粒子的作用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而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改变原来的运动方向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的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现象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粒子受到散射时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它的出射方向与原入射方向之间的夹角叫做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散射角</a:t>
            </a:r>
            <a:r>
              <a:rPr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5711825" y="4183063"/>
            <a:ext cx="6054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实验</a:t>
            </a:r>
            <a:r>
              <a:rPr kumimoji="1"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结果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：大多数散射角很小，约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1/8000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散射大于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90°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；极个别的散射角等于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180°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 </a:t>
            </a:r>
          </a:p>
        </p:txBody>
      </p:sp>
      <p:sp>
        <p:nvSpPr>
          <p:cNvPr id="38" name="Text Box 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79463" y="5181913"/>
            <a:ext cx="1098708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i="1" dirty="0" smtClean="0">
                <a:latin typeface="Bradley Hand ITC" panose="03070402050302030203" pitchFamily="66" charset="0"/>
                <a:ea typeface="方正新书宋简体" panose="03000509000000000000" pitchFamily="65" charset="-122"/>
                <a:cs typeface="Calibri" panose="020F0502020204030204" pitchFamily="34" charset="0"/>
              </a:rPr>
              <a:t>It was as incredible as if you fired a 15-inch shell at a piece of tissue paper and it came back and hit you.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i="1" dirty="0" smtClean="0">
                <a:latin typeface="Bradley Hand ITC" panose="03070402050302030203" pitchFamily="66" charset="0"/>
                <a:ea typeface="方正新书宋简体" panose="03000509000000000000" pitchFamily="65" charset="-122"/>
                <a:cs typeface="Calibri" panose="020F0502020204030204" pitchFamily="34" charset="0"/>
              </a:rPr>
              <a:t>—— Rutherford</a:t>
            </a:r>
          </a:p>
        </p:txBody>
      </p: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415889"/>
            <a:ext cx="3789993" cy="210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  <p:bldP spid="5" grpId="0"/>
      <p:bldP spid="37" grpId="0" build="p" autoUpdateAnimBg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4035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汤姆逊模型的困难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510716" y="1722438"/>
            <a:ext cx="422116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近似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粒子散射受电子的影响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忽略不计，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只须考虑原子中带正电而质量大的部分对粒子的影响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365778" y="3928201"/>
            <a:ext cx="433546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当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&gt;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时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，原子受的库仑斥力为：</a:t>
            </a:r>
            <a:endParaRPr kumimoji="1"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当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&lt;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时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，原子受的库仑斥力为：</a:t>
            </a:r>
            <a:endParaRPr kumimoji="1" lang="en-US" altLang="zh-CN" b="1" dirty="0">
              <a:solidFill>
                <a:schemeClr val="accent2"/>
              </a:solidFill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当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时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，原子受的库仑斥力最大：</a:t>
            </a:r>
            <a:endParaRPr kumimoji="1"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512939" y="3198813"/>
            <a:ext cx="4197350" cy="40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近似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2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只受库仑力的作用。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819505" y="1722438"/>
            <a:ext cx="3677752" cy="3734146"/>
            <a:chOff x="5320145" y="945804"/>
            <a:chExt cx="3677752" cy="3734146"/>
          </a:xfrm>
        </p:grpSpPr>
        <p:sp>
          <p:nvSpPr>
            <p:cNvPr id="17" name="椭圆 16"/>
            <p:cNvSpPr/>
            <p:nvPr/>
          </p:nvSpPr>
          <p:spPr>
            <a:xfrm>
              <a:off x="5320145" y="945804"/>
              <a:ext cx="1856509" cy="1856509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新书宋简体" panose="03000509000000000000" pitchFamily="65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937250" y="2997199"/>
              <a:ext cx="3044190" cy="1682750"/>
              <a:chOff x="5937250" y="2864901"/>
              <a:chExt cx="3044190" cy="2367499"/>
            </a:xfrm>
          </p:grpSpPr>
          <p:cxnSp>
            <p:nvCxnSpPr>
              <p:cNvPr id="27" name="直接箭头连接符 26"/>
              <p:cNvCxnSpPr/>
              <p:nvPr/>
            </p:nvCxnSpPr>
            <p:spPr>
              <a:xfrm flipV="1">
                <a:off x="6248400" y="2864901"/>
                <a:ext cx="0" cy="23674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5937250" y="5232400"/>
                <a:ext cx="304419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任意多边形 28"/>
              <p:cNvSpPr/>
              <p:nvPr/>
            </p:nvSpPr>
            <p:spPr>
              <a:xfrm>
                <a:off x="7176654" y="3464560"/>
                <a:ext cx="1534160" cy="1676400"/>
              </a:xfrm>
              <a:custGeom>
                <a:avLst/>
                <a:gdLst>
                  <a:gd name="connsiteX0" fmla="*/ 0 w 1534160"/>
                  <a:gd name="connsiteY0" fmla="*/ 0 h 1767840"/>
                  <a:gd name="connsiteX1" fmla="*/ 386080 w 1534160"/>
                  <a:gd name="connsiteY1" fmla="*/ 1198880 h 1767840"/>
                  <a:gd name="connsiteX2" fmla="*/ 873760 w 1534160"/>
                  <a:gd name="connsiteY2" fmla="*/ 1645920 h 1767840"/>
                  <a:gd name="connsiteX3" fmla="*/ 1534160 w 1534160"/>
                  <a:gd name="connsiteY3" fmla="*/ 1767840 h 176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4160" h="1767840">
                    <a:moveTo>
                      <a:pt x="0" y="0"/>
                    </a:moveTo>
                    <a:cubicBezTo>
                      <a:pt x="120226" y="462280"/>
                      <a:pt x="240453" y="924560"/>
                      <a:pt x="386080" y="1198880"/>
                    </a:cubicBezTo>
                    <a:cubicBezTo>
                      <a:pt x="531707" y="1473200"/>
                      <a:pt x="682413" y="1551093"/>
                      <a:pt x="873760" y="1645920"/>
                    </a:cubicBezTo>
                    <a:cubicBezTo>
                      <a:pt x="1065107" y="1740747"/>
                      <a:pt x="1299633" y="1754293"/>
                      <a:pt x="1534160" y="176784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新书宋简体" panose="03000509000000000000" pitchFamily="65" charset="-122"/>
                </a:endParaRPr>
              </a:p>
            </p:txBody>
          </p:sp>
          <p:cxnSp>
            <p:nvCxnSpPr>
              <p:cNvPr id="30" name="直接连接符 29"/>
              <p:cNvCxnSpPr>
                <a:endCxn id="29" idx="0"/>
              </p:cNvCxnSpPr>
              <p:nvPr/>
            </p:nvCxnSpPr>
            <p:spPr>
              <a:xfrm flipV="1">
                <a:off x="6248400" y="3464560"/>
                <a:ext cx="928254" cy="17678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>
              <a:stCxn id="17" idx="6"/>
            </p:cNvCxnSpPr>
            <p:nvPr/>
          </p:nvCxnSpPr>
          <p:spPr>
            <a:xfrm>
              <a:off x="7176654" y="1874059"/>
              <a:ext cx="0" cy="2805891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17" idx="2"/>
            </p:cNvCxnSpPr>
            <p:nvPr/>
          </p:nvCxnSpPr>
          <p:spPr>
            <a:xfrm flipH="1">
              <a:off x="5320145" y="1874059"/>
              <a:ext cx="92825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5549900" y="1504726"/>
              <a:ext cx="266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59600" y="29143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F</a:t>
              </a:r>
              <a:endPara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23463" y="4278121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</p:grp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263968"/>
              </p:ext>
            </p:extLst>
          </p:nvPr>
        </p:nvGraphicFramePr>
        <p:xfrm>
          <a:off x="5420270" y="3788669"/>
          <a:ext cx="1892160" cy="85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6" name="Equation" r:id="rId3" imgW="1892160" imgH="850680" progId="Equation.DSMT4">
                  <p:embed/>
                </p:oleObj>
              </mc:Choice>
              <mc:Fallback>
                <p:oleObj name="Equation" r:id="rId3" imgW="1892160" imgH="8506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0270" y="3788669"/>
                        <a:ext cx="1892160" cy="85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065227"/>
              </p:ext>
            </p:extLst>
          </p:nvPr>
        </p:nvGraphicFramePr>
        <p:xfrm>
          <a:off x="5509100" y="5617133"/>
          <a:ext cx="1892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7" name="Equation" r:id="rId5" imgW="1892160" imgH="850680" progId="Equation.DSMT4">
                  <p:embed/>
                </p:oleObj>
              </mc:Choice>
              <mc:Fallback>
                <p:oleObj name="Equation" r:id="rId5" imgW="189216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9100" y="5617133"/>
                        <a:ext cx="18923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678890"/>
              </p:ext>
            </p:extLst>
          </p:nvPr>
        </p:nvGraphicFramePr>
        <p:xfrm>
          <a:off x="5331300" y="4658504"/>
          <a:ext cx="2070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8" name="Equation" r:id="rId7" imgW="2070000" imgH="850680" progId="Equation.DSMT4">
                  <p:embed/>
                </p:oleObj>
              </mc:Choice>
              <mc:Fallback>
                <p:oleObj name="Equation" r:id="rId7" imgW="207000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31300" y="4658504"/>
                        <a:ext cx="2070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  <p:bldP spid="1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第五讲 卢瑟福原子模型</a:t>
            </a:r>
          </a:p>
        </p:txBody>
      </p:sp>
      <p:sp>
        <p:nvSpPr>
          <p:cNvPr id="45059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汤姆逊模型的困难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771525" y="1831975"/>
            <a:ext cx="4171950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TW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粒子受原子作用后动量发生变化</a:t>
            </a:r>
            <a:r>
              <a:rPr kumimoji="1"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  <a:endParaRPr kumimoji="1"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771524" y="3233738"/>
            <a:ext cx="78708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大角散射不可能在汤姆逊模型中</a:t>
            </a:r>
            <a:r>
              <a:rPr kumimoji="1" lang="zh-TW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发生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，散射角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大于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3°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的比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1%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少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得多；散射角大于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90°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的约为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10</a:t>
            </a:r>
            <a:r>
              <a:rPr kumimoji="1"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-3500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必须重新寻找原子的结构模型。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771525" y="4811713"/>
            <a:ext cx="6441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解决方法：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减少带正电部分的半径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使作用力增大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 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771525" y="4268788"/>
            <a:ext cx="49593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困难：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作用力</a:t>
            </a:r>
            <a:r>
              <a:rPr kumimoji="1"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F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太小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</a:t>
            </a:r>
            <a:r>
              <a:rPr kumimoji="1" lang="zh-TW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不能发生大角散射</a:t>
            </a: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71716" y="2425700"/>
            <a:ext cx="1733167" cy="61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最大散射角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：</a:t>
            </a: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771524" y="5573713"/>
            <a:ext cx="5686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汤姆逊原子模型确实是名副其实的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“糟糕”模型</a:t>
            </a:r>
            <a:endParaRPr kumimoji="1"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4271963"/>
            <a:ext cx="3713163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21" descr="cap1-1-21副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r="3412"/>
          <a:stretch>
            <a:fillRect/>
          </a:stretch>
        </p:blipFill>
        <p:spPr bwMode="auto">
          <a:xfrm>
            <a:off x="7785100" y="2012812"/>
            <a:ext cx="4406900" cy="105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8420"/>
              </p:ext>
            </p:extLst>
          </p:nvPr>
        </p:nvGraphicFramePr>
        <p:xfrm>
          <a:off x="4559300" y="1842518"/>
          <a:ext cx="3225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84" name="Equation" r:id="rId5" imgW="3225600" imgH="774360" progId="Equation.DSMT4">
                  <p:embed/>
                </p:oleObj>
              </mc:Choice>
              <mc:Fallback>
                <p:oleObj name="Equation" r:id="rId5" imgW="32256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9300" y="1842518"/>
                        <a:ext cx="32258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212664"/>
              </p:ext>
            </p:extLst>
          </p:nvPr>
        </p:nvGraphicFramePr>
        <p:xfrm>
          <a:off x="2404428" y="2489178"/>
          <a:ext cx="2006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85" name="Equation" r:id="rId7" imgW="2006280" imgH="799920" progId="Equation.DSMT4">
                  <p:embed/>
                </p:oleObj>
              </mc:Choice>
              <mc:Fallback>
                <p:oleObj name="Equation" r:id="rId7" imgW="200628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4428" y="2489178"/>
                        <a:ext cx="2006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utoUpdateAnimBg="0"/>
      <p:bldP spid="25" grpId="0" autoUpdateAnimBg="0"/>
      <p:bldP spid="26" grpId="0" autoUpdateAnimBg="0"/>
      <p:bldP spid="3" grpId="0"/>
      <p:bldP spid="28" grpId="0" autoUpdateAnimBg="0"/>
    </p:bldLst>
  </p:timing>
</p:sld>
</file>

<file path=ppt/theme/theme1.xml><?xml version="1.0" encoding="utf-8"?>
<a:theme xmlns:a="http://schemas.openxmlformats.org/drawingml/2006/main" name="母版尝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B506768-777D-4B12-9CC9-01354EF86361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F49BBFB9-20DF-44C8-AB6F-6503A88DF186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64F8762-51AA-45A3-89A1-90111EC3B3A6}"/>
    </a:ext>
  </a:extLst>
</a:theme>
</file>

<file path=ppt/theme/theme5.xml><?xml version="1.0" encoding="utf-8"?>
<a:theme xmlns:a="http://schemas.openxmlformats.org/drawingml/2006/main" name="母版尝试-无校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0E4F761-CC50-41EA-B1B9-3BFF9F164859}"/>
    </a:ext>
  </a:extLst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D5229C70-5AFB-4F66-8E7C-A2400D6A6E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26912</TotalTime>
  <Words>2999</Words>
  <Application>Microsoft Office PowerPoint</Application>
  <PresentationFormat>宽屏</PresentationFormat>
  <Paragraphs>197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4" baseType="lpstr">
      <vt:lpstr>HGB2X_CNKI</vt:lpstr>
      <vt:lpstr>等线</vt:lpstr>
      <vt:lpstr>等线 Light</vt:lpstr>
      <vt:lpstr>方正新书宋简体</vt:lpstr>
      <vt:lpstr>宋体</vt:lpstr>
      <vt:lpstr>Arial</vt:lpstr>
      <vt:lpstr>Bradley Hand ITC</vt:lpstr>
      <vt:lpstr>Calibri</vt:lpstr>
      <vt:lpstr>Symbol</vt:lpstr>
      <vt:lpstr>Times New Roman</vt:lpstr>
      <vt:lpstr>Wingdings</vt:lpstr>
      <vt:lpstr>Wingdings 3</vt:lpstr>
      <vt:lpstr>母版尝试</vt:lpstr>
      <vt:lpstr>1_Office 主题​​</vt:lpstr>
      <vt:lpstr>自定义设计方案</vt:lpstr>
      <vt:lpstr>2_Office 主题​​</vt:lpstr>
      <vt:lpstr>母版尝试-无校徽</vt:lpstr>
      <vt:lpstr>3_Office 主题​​</vt:lpstr>
      <vt:lpstr>4_Office 主题​​</vt:lpstr>
      <vt:lpstr>Equation</vt:lpstr>
      <vt:lpstr>近 代 物 理 学 选 讲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第五讲 卢瑟福原子模型</vt:lpstr>
      <vt:lpstr>PowerPoint 演示文稿</vt:lpstr>
      <vt:lpstr>瞄准距离推导</vt:lpstr>
      <vt:lpstr>瞄准距离推导</vt:lpstr>
      <vt:lpstr>微分散射公式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Ben</cp:lastModifiedBy>
  <cp:revision>1141</cp:revision>
  <dcterms:created xsi:type="dcterms:W3CDTF">2017-02-21T13:54:52Z</dcterms:created>
  <dcterms:modified xsi:type="dcterms:W3CDTF">2022-03-02T04:33:18Z</dcterms:modified>
</cp:coreProperties>
</file>